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601200" cy="7315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1818"/>
      </p:cViewPr>
      <p:guideLst>
        <p:guide orient="horz" pos="2304"/>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4"/>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142CCD-9649-4315-8539-60445F0A6A0D}"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306043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42CCD-9649-4315-8539-60445F0A6A0D}"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254056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9248" y="313267"/>
            <a:ext cx="2268616" cy="66564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397" y="313267"/>
            <a:ext cx="6645831" cy="6656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42CCD-9649-4315-8539-60445F0A6A0D}"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208516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42CCD-9649-4315-8539-60445F0A6A0D}"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410802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4"/>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495"/>
            <a:ext cx="8161020" cy="1600199"/>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142CCD-9649-4315-8539-60445F0A6A0D}"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320977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397" y="1820334"/>
            <a:ext cx="4457224" cy="5149426"/>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0640" y="1820334"/>
            <a:ext cx="4457224" cy="5149426"/>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142CCD-9649-4315-8539-60445F0A6A0D}"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21018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4"/>
            <a:ext cx="4242197"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67"/>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77" y="1637454"/>
            <a:ext cx="4243864"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77" y="2319867"/>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142CCD-9649-4315-8539-60445F0A6A0D}" type="datetimeFigureOut">
              <a:rPr lang="en-US" smtClean="0"/>
              <a:t>8/19/2017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358103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142CCD-9649-4315-8539-60445F0A6A0D}" type="datetimeFigureOut">
              <a:rPr lang="en-US" smtClean="0"/>
              <a:t>8/19/2017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316094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42CCD-9649-4315-8539-60445F0A6A0D}" type="datetimeFigureOut">
              <a:rPr lang="en-US" smtClean="0"/>
              <a:t>8/19/2017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58094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54"/>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0" y="1530774"/>
            <a:ext cx="3158729" cy="5003801"/>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42CCD-9649-4315-8539-60445F0A6A0D}"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192716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0"/>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a:p>
        </p:txBody>
      </p:sp>
      <p:sp>
        <p:nvSpPr>
          <p:cNvPr id="4" name="Text Placeholder 3"/>
          <p:cNvSpPr>
            <a:spLocks noGrp="1"/>
          </p:cNvSpPr>
          <p:nvPr>
            <p:ph type="body" sz="half" idx="2"/>
          </p:nvPr>
        </p:nvSpPr>
        <p:spPr>
          <a:xfrm>
            <a:off x="1881902" y="5725161"/>
            <a:ext cx="5760720" cy="85851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42CCD-9649-4315-8539-60445F0A6A0D}"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4A0FB-3DCA-4533-903C-D3881729F23F}" type="slidenum">
              <a:rPr lang="en-US" smtClean="0"/>
              <a:t>‹#›</a:t>
            </a:fld>
            <a:endParaRPr lang="en-US"/>
          </a:p>
        </p:txBody>
      </p:sp>
    </p:spTree>
    <p:extLst>
      <p:ext uri="{BB962C8B-B14F-4D97-AF65-F5344CB8AC3E}">
        <p14:creationId xmlns:p14="http://schemas.microsoft.com/office/powerpoint/2010/main" val="320176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0"/>
            <a:ext cx="8641080" cy="4827694"/>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07"/>
            <a:ext cx="2240280" cy="389467"/>
          </a:xfrm>
          <a:prstGeom prst="rect">
            <a:avLst/>
          </a:prstGeom>
        </p:spPr>
        <p:txBody>
          <a:bodyPr vert="horz" lIns="96661" tIns="48331" rIns="96661" bIns="48331" rtlCol="0" anchor="ctr"/>
          <a:lstStyle>
            <a:lvl1pPr algn="l">
              <a:defRPr sz="1300">
                <a:solidFill>
                  <a:schemeClr val="tx1">
                    <a:tint val="75000"/>
                  </a:schemeClr>
                </a:solidFill>
              </a:defRPr>
            </a:lvl1pPr>
          </a:lstStyle>
          <a:p>
            <a:fld id="{CC142CCD-9649-4315-8539-60445F0A6A0D}" type="datetimeFigureOut">
              <a:rPr lang="en-US" smtClean="0"/>
              <a:t>8/19/2017</a:t>
            </a:fld>
            <a:endParaRPr lang="en-US"/>
          </a:p>
        </p:txBody>
      </p:sp>
      <p:sp>
        <p:nvSpPr>
          <p:cNvPr id="5" name="Footer Placeholder 4"/>
          <p:cNvSpPr>
            <a:spLocks noGrp="1"/>
          </p:cNvSpPr>
          <p:nvPr>
            <p:ph type="ftr" sz="quarter" idx="3"/>
          </p:nvPr>
        </p:nvSpPr>
        <p:spPr>
          <a:xfrm>
            <a:off x="3280410" y="6780107"/>
            <a:ext cx="3040380" cy="389467"/>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80860" y="6780107"/>
            <a:ext cx="2240280" cy="389467"/>
          </a:xfrm>
          <a:prstGeom prst="rect">
            <a:avLst/>
          </a:prstGeom>
        </p:spPr>
        <p:txBody>
          <a:bodyPr vert="horz" lIns="96661" tIns="48331" rIns="96661" bIns="48331" rtlCol="0" anchor="ctr"/>
          <a:lstStyle>
            <a:lvl1pPr algn="r">
              <a:defRPr sz="1300">
                <a:solidFill>
                  <a:schemeClr val="tx1">
                    <a:tint val="75000"/>
                  </a:schemeClr>
                </a:solidFill>
              </a:defRPr>
            </a:lvl1pPr>
          </a:lstStyle>
          <a:p>
            <a:fld id="{A4B4A0FB-3DCA-4533-903C-D3881729F23F}" type="slidenum">
              <a:rPr lang="en-US" smtClean="0"/>
              <a:t>‹#›</a:t>
            </a:fld>
            <a:endParaRPr lang="en-US"/>
          </a:p>
        </p:txBody>
      </p:sp>
    </p:spTree>
    <p:extLst>
      <p:ext uri="{BB962C8B-B14F-4D97-AF65-F5344CB8AC3E}">
        <p14:creationId xmlns:p14="http://schemas.microsoft.com/office/powerpoint/2010/main" val="324208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dcross/" TargetMode="Externa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http://www.ready.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198" y="141835"/>
            <a:ext cx="4325815" cy="2062103"/>
          </a:xfrm>
          <a:prstGeom prst="rect">
            <a:avLst/>
          </a:prstGeom>
        </p:spPr>
        <p:txBody>
          <a:bodyPr wrap="square">
            <a:spAutoFit/>
          </a:bodyPr>
          <a:lstStyle/>
          <a:p>
            <a:pPr algn="ctr"/>
            <a:r>
              <a:rPr lang="en-US" sz="3200" dirty="0" smtClean="0"/>
              <a:t>Preparing for Disaster</a:t>
            </a:r>
          </a:p>
          <a:p>
            <a:pPr algn="ctr"/>
            <a:r>
              <a:rPr lang="en-US" sz="3200" dirty="0" smtClean="0"/>
              <a:t>for People with</a:t>
            </a:r>
          </a:p>
          <a:p>
            <a:pPr algn="ctr"/>
            <a:r>
              <a:rPr lang="en-US" sz="3200" dirty="0" smtClean="0"/>
              <a:t>Disabilities and other</a:t>
            </a:r>
          </a:p>
          <a:p>
            <a:pPr algn="ctr"/>
            <a:r>
              <a:rPr lang="en-US" sz="3200" dirty="0" smtClean="0"/>
              <a:t>Special Needs</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03938"/>
            <a:ext cx="4283468" cy="313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81600" y="5334000"/>
            <a:ext cx="4283468" cy="400110"/>
          </a:xfrm>
          <a:prstGeom prst="rect">
            <a:avLst/>
          </a:prstGeom>
          <a:noFill/>
        </p:spPr>
        <p:txBody>
          <a:bodyPr wrap="square" rtlCol="0">
            <a:spAutoFit/>
          </a:bodyPr>
          <a:lstStyle/>
          <a:p>
            <a:pPr algn="ctr"/>
            <a:r>
              <a:rPr lang="en-US" sz="1000" dirty="0" smtClean="0"/>
              <a:t>This flier </a:t>
            </a:r>
            <a:r>
              <a:rPr lang="en-US" sz="1000" smtClean="0"/>
              <a:t>contains </a:t>
            </a:r>
            <a:r>
              <a:rPr lang="en-US" sz="1000" smtClean="0"/>
              <a:t>excerpts </a:t>
            </a:r>
            <a:r>
              <a:rPr lang="en-US" sz="1000" dirty="0" smtClean="0"/>
              <a:t>from </a:t>
            </a:r>
            <a:r>
              <a:rPr lang="en-US" sz="1000" dirty="0" smtClean="0"/>
              <a:t>a </a:t>
            </a:r>
            <a:r>
              <a:rPr lang="en-US" sz="1000" dirty="0" smtClean="0"/>
              <a:t>FEMA/Red-Cross </a:t>
            </a:r>
            <a:r>
              <a:rPr lang="en-US" sz="1000" dirty="0" smtClean="0"/>
              <a:t>pamphlet found at:      https://www.fema.gov/media-library/assets/documents/897</a:t>
            </a:r>
            <a:endParaRPr lang="en-US" sz="1000" dirty="0"/>
          </a:p>
        </p:txBody>
      </p:sp>
      <p:sp>
        <p:nvSpPr>
          <p:cNvPr id="6" name="Rectangle 5"/>
          <p:cNvSpPr/>
          <p:nvPr/>
        </p:nvSpPr>
        <p:spPr>
          <a:xfrm>
            <a:off x="5333999" y="5721697"/>
            <a:ext cx="4021014" cy="1384995"/>
          </a:xfrm>
          <a:prstGeom prst="rect">
            <a:avLst/>
          </a:prstGeom>
        </p:spPr>
        <p:txBody>
          <a:bodyPr wrap="square">
            <a:spAutoFit/>
          </a:bodyPr>
          <a:lstStyle/>
          <a:p>
            <a:r>
              <a:rPr lang="en-US" sz="1400" dirty="0" smtClean="0"/>
              <a:t>For the millions of Americans who have physical, medical, sensory or cognitive disabilities, emergencies such as fires, floods and acts of terrorism present a real challenge. Protecting yourself and your family when disaster strikes requires planning ahead.</a:t>
            </a:r>
            <a:endParaRPr lang="en-US" sz="1400" dirty="0"/>
          </a:p>
        </p:txBody>
      </p:sp>
      <p:sp>
        <p:nvSpPr>
          <p:cNvPr id="7" name="Rectangle 6"/>
          <p:cNvSpPr/>
          <p:nvPr/>
        </p:nvSpPr>
        <p:spPr>
          <a:xfrm>
            <a:off x="87925" y="143513"/>
            <a:ext cx="4484075" cy="3693319"/>
          </a:xfrm>
          <a:prstGeom prst="rect">
            <a:avLst/>
          </a:prstGeom>
        </p:spPr>
        <p:txBody>
          <a:bodyPr wrap="square">
            <a:spAutoFit/>
          </a:bodyPr>
          <a:lstStyle/>
          <a:p>
            <a:r>
              <a:rPr lang="en-US" sz="1300" b="1" u="sng" dirty="0" smtClean="0"/>
              <a:t>Reduce Home Hazards </a:t>
            </a:r>
            <a:r>
              <a:rPr lang="en-US" sz="1300" dirty="0" smtClean="0"/>
              <a:t>In a disaster, ordinary items in the home can cause injury and damage. Take these steps to reduce your risk. </a:t>
            </a:r>
          </a:p>
          <a:p>
            <a:pPr marL="176213" indent="-176213">
              <a:buFont typeface="Arial" panose="020B0604020202020204" pitchFamily="34" charset="0"/>
              <a:buChar char="•"/>
            </a:pPr>
            <a:r>
              <a:rPr lang="en-US" sz="1300" dirty="0" smtClean="0"/>
              <a:t>Keep the shut-off switch for oxygen equipment near your bed or chair, so you can get to it quickly if there is a fire. </a:t>
            </a:r>
            <a:endParaRPr lang="en-US" sz="1300" dirty="0"/>
          </a:p>
          <a:p>
            <a:pPr marL="176213" indent="-176213">
              <a:buFont typeface="Arial" panose="020B0604020202020204" pitchFamily="34" charset="0"/>
              <a:buChar char="•"/>
            </a:pPr>
            <a:r>
              <a:rPr lang="en-US" sz="1300" dirty="0" smtClean="0"/>
              <a:t>Place large, heavy objects on lower shelves, and hang pictures and mirrors away from beds. </a:t>
            </a:r>
            <a:endParaRPr lang="en-US" sz="1300" dirty="0"/>
          </a:p>
          <a:p>
            <a:pPr marL="176213" indent="-176213">
              <a:buFont typeface="Arial" panose="020B0604020202020204" pitchFamily="34" charset="0"/>
              <a:buChar char="•"/>
            </a:pPr>
            <a:r>
              <a:rPr lang="en-US" sz="1300" dirty="0" smtClean="0"/>
              <a:t>Use straps or other restraints to secure tall cabinets, bookshelves, large appliances (especially water heater, furnace and refrigerator), mirrors, shelves, large picture frames, and light fixtures to wall studs. </a:t>
            </a:r>
            <a:endParaRPr lang="en-US" sz="1300" dirty="0"/>
          </a:p>
          <a:p>
            <a:pPr marL="176213" indent="-176213">
              <a:buFont typeface="Arial" panose="020B0604020202020204" pitchFamily="34" charset="0"/>
              <a:buChar char="•"/>
            </a:pPr>
            <a:r>
              <a:rPr lang="en-US" sz="1300" dirty="0" smtClean="0"/>
              <a:t>Repair cracks in ceilings and foundations. </a:t>
            </a:r>
            <a:endParaRPr lang="en-US" sz="1300" dirty="0"/>
          </a:p>
          <a:p>
            <a:pPr marL="176213" indent="-176213">
              <a:buFont typeface="Arial" panose="020B0604020202020204" pitchFamily="34" charset="0"/>
              <a:buChar char="•"/>
            </a:pPr>
            <a:r>
              <a:rPr lang="en-US" sz="1300" dirty="0" smtClean="0"/>
              <a:t>Store weed killers, pesticides and flammable products away from heat sources. </a:t>
            </a:r>
            <a:endParaRPr lang="en-US" sz="1300" dirty="0"/>
          </a:p>
          <a:p>
            <a:pPr marL="176213" indent="-176213">
              <a:buFont typeface="Arial" panose="020B0604020202020204" pitchFamily="34" charset="0"/>
              <a:buChar char="•"/>
            </a:pPr>
            <a:r>
              <a:rPr lang="en-US" sz="1300" dirty="0" smtClean="0"/>
              <a:t>Place oily rags or waste in covered metal cans and dispose of them according to local regulations. </a:t>
            </a:r>
            <a:endParaRPr lang="en-US" sz="1300" dirty="0"/>
          </a:p>
          <a:p>
            <a:pPr marL="176213" indent="-176213">
              <a:buFont typeface="Arial" panose="020B0604020202020204" pitchFamily="34" charset="0"/>
              <a:buChar char="•"/>
            </a:pPr>
            <a:r>
              <a:rPr lang="en-US" sz="1300" dirty="0" smtClean="0"/>
              <a:t>Have a professional clean and repair chimneys, flue pipes, connectors, and gas vents.</a:t>
            </a:r>
            <a:endParaRPr lang="en-US" sz="1300" dirty="0"/>
          </a:p>
        </p:txBody>
      </p:sp>
      <p:sp>
        <p:nvSpPr>
          <p:cNvPr id="8" name="Rectangle 7"/>
          <p:cNvSpPr/>
          <p:nvPr/>
        </p:nvSpPr>
        <p:spPr>
          <a:xfrm>
            <a:off x="87925" y="5105400"/>
            <a:ext cx="4360704" cy="1938992"/>
          </a:xfrm>
          <a:prstGeom prst="rect">
            <a:avLst/>
          </a:prstGeom>
        </p:spPr>
        <p:txBody>
          <a:bodyPr wrap="square">
            <a:spAutoFit/>
          </a:bodyPr>
          <a:lstStyle/>
          <a:p>
            <a:r>
              <a:rPr lang="en-US" sz="1200" dirty="0" smtClean="0"/>
              <a:t>For more information, please contact your local emergency management office or American Red Cross chapter. </a:t>
            </a:r>
            <a:r>
              <a:rPr lang="en-US" sz="1200" dirty="0" err="1"/>
              <a:t>P</a:t>
            </a:r>
            <a:r>
              <a:rPr lang="en-US" sz="1200" dirty="0" err="1" smtClean="0"/>
              <a:t>eparedness</a:t>
            </a:r>
            <a:endParaRPr lang="en-US" sz="1200" dirty="0" smtClean="0"/>
          </a:p>
          <a:p>
            <a:r>
              <a:rPr lang="en-US" sz="1200" dirty="0" smtClean="0"/>
              <a:t>materials listed below are online at www.fema.gov and </a:t>
            </a:r>
            <a:r>
              <a:rPr lang="en-US" sz="1200" u="sng" dirty="0">
                <a:solidFill>
                  <a:srgbClr val="7030A0"/>
                </a:solidFill>
                <a:hlinkClick r:id="rId3"/>
              </a:rPr>
              <a:t>www.redcross</a:t>
            </a:r>
            <a:r>
              <a:rPr lang="en-US" sz="1200" u="sng" dirty="0">
                <a:solidFill>
                  <a:srgbClr val="7030A0"/>
                </a:solidFill>
              </a:rPr>
              <a:t>.org. </a:t>
            </a:r>
            <a:r>
              <a:rPr lang="en-US" sz="1200" dirty="0" smtClean="0"/>
              <a:t>Other preparedness materials are available at these sites, as well as at </a:t>
            </a:r>
            <a:r>
              <a:rPr lang="en-US" sz="1200" dirty="0" smtClean="0">
                <a:hlinkClick r:id="rId4"/>
              </a:rPr>
              <a:t>www.ready.gov</a:t>
            </a:r>
            <a:r>
              <a:rPr lang="en-US" sz="1200" dirty="0" smtClean="0"/>
              <a:t>.</a:t>
            </a:r>
          </a:p>
          <a:p>
            <a:r>
              <a:rPr lang="en-US" sz="1200" dirty="0" smtClean="0"/>
              <a:t>Publications are also available by calling FEMA at 1-800-480-2520, or writing: </a:t>
            </a:r>
          </a:p>
          <a:p>
            <a:pPr indent="566738"/>
            <a:r>
              <a:rPr lang="en-US" sz="1200" dirty="0" smtClean="0"/>
              <a:t>FEMA </a:t>
            </a:r>
          </a:p>
          <a:p>
            <a:pPr indent="566738"/>
            <a:r>
              <a:rPr lang="en-US" sz="1200" dirty="0" smtClean="0"/>
              <a:t>P.O. Box 2012 </a:t>
            </a:r>
          </a:p>
          <a:p>
            <a:pPr indent="566738"/>
            <a:r>
              <a:rPr lang="en-US" sz="1200" dirty="0" smtClean="0"/>
              <a:t>Jessup, MD 20794-2012</a:t>
            </a:r>
            <a:endParaRPr lang="en-US" sz="12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358925"/>
            <a:ext cx="3021011" cy="66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75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4495800" cy="6894195"/>
          </a:xfrm>
          <a:prstGeom prst="rect">
            <a:avLst/>
          </a:prstGeom>
        </p:spPr>
        <p:txBody>
          <a:bodyPr wrap="square">
            <a:spAutoFit/>
          </a:bodyPr>
          <a:lstStyle/>
          <a:p>
            <a:r>
              <a:rPr lang="en-US" sz="1300" b="1" u="sng" dirty="0" smtClean="0"/>
              <a:t>Considerations for people with disabilities </a:t>
            </a:r>
            <a:r>
              <a:rPr lang="en-US" sz="1300" dirty="0" smtClean="0"/>
              <a:t>Those with disabilities or other special needs often have unique needs that require more detailed planning in the event of a disaster. Consider the following actions as you prepare: </a:t>
            </a:r>
          </a:p>
          <a:p>
            <a:pPr marL="123825" indent="-123825">
              <a:buFont typeface="Arial" panose="020B0604020202020204" pitchFamily="34" charset="0"/>
              <a:buChar char="•"/>
            </a:pPr>
            <a:r>
              <a:rPr lang="en-US" sz="1300" dirty="0" smtClean="0"/>
              <a:t>Learn what to do in case of power outages and personal injuries. Know how to connect and start a back-up power supply for essential medical equipment.</a:t>
            </a:r>
          </a:p>
          <a:p>
            <a:pPr marL="123825" indent="-123825">
              <a:buFont typeface="Arial" panose="020B0604020202020204" pitchFamily="34" charset="0"/>
              <a:buChar char="•"/>
            </a:pPr>
            <a:r>
              <a:rPr lang="en-US" sz="1300" dirty="0" smtClean="0"/>
              <a:t>Consider getting a medical alert system that will allow you to call for help if you are immobilized in an emergency. </a:t>
            </a:r>
          </a:p>
          <a:p>
            <a:pPr marL="123825" indent="-123825">
              <a:buFont typeface="Arial" panose="020B0604020202020204" pitchFamily="34" charset="0"/>
              <a:buChar char="•"/>
            </a:pPr>
            <a:r>
              <a:rPr lang="en-US" sz="1300" dirty="0" smtClean="0"/>
              <a:t>If you use an electric wheelchair or scooter, have a manual wheelchair for backup.</a:t>
            </a:r>
          </a:p>
          <a:p>
            <a:pPr marL="123825" indent="-123825">
              <a:buFont typeface="Arial" panose="020B0604020202020204" pitchFamily="34" charset="0"/>
              <a:buChar char="•"/>
            </a:pPr>
            <a:r>
              <a:rPr lang="en-US" sz="1300" dirty="0" smtClean="0"/>
              <a:t>Teach those who may need to assist you in an emergency how to operate necessary equipment. Also, label equipment and attach laminated instructions for equipment use. </a:t>
            </a:r>
            <a:endParaRPr lang="en-US" sz="1300" dirty="0"/>
          </a:p>
          <a:p>
            <a:pPr marL="123825" indent="-123825">
              <a:buFont typeface="Arial" panose="020B0604020202020204" pitchFamily="34" charset="0"/>
              <a:buChar char="•"/>
            </a:pPr>
            <a:r>
              <a:rPr lang="en-US" sz="1300" dirty="0" smtClean="0"/>
              <a:t>Store back-up equipment (mobility, medical, etc.) at your neighbor’s home, school, or your workplace. </a:t>
            </a:r>
          </a:p>
          <a:p>
            <a:pPr marL="123825" indent="-123825">
              <a:buFont typeface="Arial" panose="020B0604020202020204" pitchFamily="34" charset="0"/>
              <a:buChar char="•"/>
            </a:pPr>
            <a:r>
              <a:rPr lang="en-US" sz="1300" dirty="0" smtClean="0"/>
              <a:t>Arrange for more than one person from your personal support network to check on you in an emergency, so there is at least one back-up if the primary person you rely on cannot. </a:t>
            </a:r>
            <a:endParaRPr lang="en-US" sz="1300" dirty="0"/>
          </a:p>
          <a:p>
            <a:pPr marL="123825" indent="-123825">
              <a:buFont typeface="Arial" panose="020B0604020202020204" pitchFamily="34" charset="0"/>
              <a:buChar char="•"/>
            </a:pPr>
            <a:r>
              <a:rPr lang="en-US" sz="1300" dirty="0" smtClean="0"/>
              <a:t>If you are vision impaired, deaf or hard of hearing, plan ahead for someone to convey essential emergency information to you if you are unable to use the TV or radio. </a:t>
            </a:r>
            <a:endParaRPr lang="en-US" sz="1300" dirty="0"/>
          </a:p>
          <a:p>
            <a:pPr marL="123825" indent="-123825">
              <a:buFont typeface="Arial" panose="020B0604020202020204" pitchFamily="34" charset="0"/>
              <a:buChar char="•"/>
            </a:pPr>
            <a:r>
              <a:rPr lang="en-US" sz="1300" dirty="0" smtClean="0"/>
              <a:t>If you use a personal care attendant obtained from an agency, check to see if the agency has special provisions for emergencies (e.g., providing services at another location should an evacuation be ordered). </a:t>
            </a:r>
          </a:p>
          <a:p>
            <a:pPr marL="123825" indent="-123825">
              <a:buFont typeface="Arial" panose="020B0604020202020204" pitchFamily="34" charset="0"/>
              <a:buChar char="•"/>
            </a:pPr>
            <a:r>
              <a:rPr lang="en-US" sz="1300" dirty="0" smtClean="0"/>
              <a:t>If you live in an apartment, ask the management to identify and mark accessible exits and access to all areas designated for emergency shelter or safe rooms. Ask about plans for alerting and evacuating those with sensory disabilities. </a:t>
            </a:r>
          </a:p>
          <a:p>
            <a:pPr marL="123825" indent="-123825">
              <a:buFont typeface="Arial" panose="020B0604020202020204" pitchFamily="34" charset="0"/>
              <a:buChar char="•"/>
            </a:pPr>
            <a:r>
              <a:rPr lang="en-US" sz="1300" dirty="0" smtClean="0"/>
              <a:t>Have a cell phone with an extra battery. If you are unable to get out of a building, you can let someone know where you are and guide them to you. Keep the numbers you may need to call with you if the 9-1-1 emergency number is overloaded. </a:t>
            </a:r>
          </a:p>
        </p:txBody>
      </p:sp>
      <p:sp>
        <p:nvSpPr>
          <p:cNvPr id="5" name="Rectangle 4"/>
          <p:cNvSpPr/>
          <p:nvPr/>
        </p:nvSpPr>
        <p:spPr>
          <a:xfrm>
            <a:off x="5105400" y="152400"/>
            <a:ext cx="4267200" cy="7109639"/>
          </a:xfrm>
          <a:prstGeom prst="rect">
            <a:avLst/>
          </a:prstGeom>
        </p:spPr>
        <p:txBody>
          <a:bodyPr wrap="square">
            <a:spAutoFit/>
          </a:bodyPr>
          <a:lstStyle/>
          <a:p>
            <a:pPr marL="123825" indent="-123825">
              <a:buFont typeface="Arial" panose="020B0604020202020204" pitchFamily="34" charset="0"/>
              <a:buChar char="•"/>
            </a:pPr>
            <a:r>
              <a:rPr lang="en-US" sz="1300" dirty="0" smtClean="0"/>
              <a:t>Prepare your personal support network to assist you with anticipated reactions and emotions associated with disaster and traumatic events (i.e. confusion, thought processing and memory difficulties, agitation, fear, panic, and anxiety). </a:t>
            </a:r>
          </a:p>
          <a:p>
            <a:endParaRPr lang="en-US" sz="800" dirty="0" smtClean="0"/>
          </a:p>
          <a:p>
            <a:r>
              <a:rPr lang="en-US" sz="1300" b="1" u="sng" dirty="0" smtClean="0"/>
              <a:t>Utilities </a:t>
            </a:r>
            <a:r>
              <a:rPr lang="en-US" sz="1300" dirty="0" smtClean="0"/>
              <a:t>  Know how and when to turn off water, gas and electricity at the main switches or valves and share this information with your family and caregivers. Keep any tools you will need near gas and water shut off valves. Turn off the utilities only if you suspect the lines are damaged, you suspect a leak, or if local officials instruct you to do so.</a:t>
            </a:r>
          </a:p>
          <a:p>
            <a:endParaRPr lang="en-US" sz="800" dirty="0"/>
          </a:p>
          <a:p>
            <a:r>
              <a:rPr lang="en-US" sz="1300" b="1" u="sng" dirty="0" smtClean="0"/>
              <a:t>Fire Extinguisher  </a:t>
            </a:r>
            <a:r>
              <a:rPr lang="en-US" sz="1300" dirty="0" smtClean="0"/>
              <a:t>Be sure everyone knows how to use your fire extinguishers (ABC type) and where they are kept. </a:t>
            </a:r>
            <a:endParaRPr lang="en-US" sz="1300" dirty="0"/>
          </a:p>
          <a:p>
            <a:endParaRPr lang="en-US" sz="800" dirty="0" smtClean="0"/>
          </a:p>
          <a:p>
            <a:r>
              <a:rPr lang="en-US" sz="1300" b="1" u="sng" dirty="0" smtClean="0"/>
              <a:t>Smoke Alarms  </a:t>
            </a:r>
            <a:r>
              <a:rPr lang="en-US" sz="1300" dirty="0" smtClean="0"/>
              <a:t>Install smoke alarms on each level of your home, especially near the bedrooms. Individuals with sensory disabilities should consider installing smoke alarms that have strobe lights and vibrating pads. </a:t>
            </a:r>
          </a:p>
          <a:p>
            <a:endParaRPr lang="en-US" sz="800" dirty="0" smtClean="0"/>
          </a:p>
          <a:p>
            <a:r>
              <a:rPr lang="en-US" sz="1300" b="1" u="sng" dirty="0" smtClean="0"/>
              <a:t>Insurance Coverage  </a:t>
            </a:r>
            <a:r>
              <a:rPr lang="en-US" sz="1300" dirty="0" smtClean="0"/>
              <a:t>Check if you have adequate insurance coverage. Homeowners insurance does not cover flood damage and may not provide full coverage for other hazards. Talk with your insurance agent and make sure you have adequate coverage to protect your family against financial loss.</a:t>
            </a:r>
          </a:p>
          <a:p>
            <a:endParaRPr lang="en-US" sz="800" dirty="0" smtClean="0"/>
          </a:p>
          <a:p>
            <a:r>
              <a:rPr lang="en-US" sz="1300" b="1" u="sng" dirty="0" smtClean="0"/>
              <a:t>First Aid/CPR &amp; AED </a:t>
            </a:r>
            <a:r>
              <a:rPr lang="en-US" sz="1300" dirty="0" smtClean="0"/>
              <a:t>(Automated External Defibrillation) Take American Red Cross first aid and CPR/AED classes. Red Cross courses can accommodate people with disabilities. Discuss your needs when registering for the classes. </a:t>
            </a:r>
          </a:p>
          <a:p>
            <a:endParaRPr lang="en-US" sz="800" dirty="0"/>
          </a:p>
          <a:p>
            <a:r>
              <a:rPr lang="en-US" sz="1300" b="1" u="sng" dirty="0" smtClean="0"/>
              <a:t>Inventory Home Possessions  </a:t>
            </a:r>
            <a:r>
              <a:rPr lang="en-US" sz="1300" dirty="0" smtClean="0"/>
              <a:t>Make a record of your possessions to help you claim reimbursement in case of loss or damage. Store this information in a safe </a:t>
            </a:r>
          </a:p>
          <a:p>
            <a:endParaRPr lang="en-US" sz="1300" dirty="0" smtClean="0"/>
          </a:p>
        </p:txBody>
      </p:sp>
    </p:spTree>
    <p:extLst>
      <p:ext uri="{BB962C8B-B14F-4D97-AF65-F5344CB8AC3E}">
        <p14:creationId xmlns:p14="http://schemas.microsoft.com/office/powerpoint/2010/main" val="4083087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924</Words>
  <Application>Microsoft Office PowerPoint</Application>
  <PresentationFormat>Custom</PresentationFormat>
  <Paragraphs>44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dc:creator>
  <cp:lastModifiedBy>Buck</cp:lastModifiedBy>
  <cp:revision>10</cp:revision>
  <cp:lastPrinted>2017-08-19T00:49:40Z</cp:lastPrinted>
  <dcterms:created xsi:type="dcterms:W3CDTF">2017-08-18T23:46:34Z</dcterms:created>
  <dcterms:modified xsi:type="dcterms:W3CDTF">2017-08-20T01:05:36Z</dcterms:modified>
</cp:coreProperties>
</file>